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Asp.NET" TargetMode="Externa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Burikantu Shopping Web Application</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Welcome to the presentation on the Burikantu Shopping Web Application. This project is meticulously designed to offer users an intuitive and efficient online shopping experience, encompassing everything from product browsing to secure order placement. Our goal is to create a seamless digital storefront that simplifies e-commerce for both customers and administrators.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05069"/>
            <a:ext cx="7469981"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Project Overview and Vision</a:t>
            </a:r>
            <a:endParaRPr lang="en-US" sz="4450" dirty="0"/>
          </a:p>
        </p:txBody>
      </p:sp>
      <p:sp>
        <p:nvSpPr>
          <p:cNvPr id="3" name="Text 1"/>
          <p:cNvSpPr/>
          <p:nvPr/>
        </p:nvSpPr>
        <p:spPr>
          <a:xfrm>
            <a:off x="793790" y="2780824"/>
            <a:ext cx="3519845"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Seamless User Experience</a:t>
            </a:r>
            <a:endParaRPr lang="en-US" sz="2200" dirty="0"/>
          </a:p>
        </p:txBody>
      </p:sp>
      <p:sp>
        <p:nvSpPr>
          <p:cNvPr id="4" name="Text 2"/>
          <p:cNvSpPr/>
          <p:nvPr/>
        </p:nvSpPr>
        <p:spPr>
          <a:xfrm>
            <a:off x="793790" y="336196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Burikantu Shop App is an e-commerce web application meticulously crafted to provide a smooth and engaging experience. Its design prioritizes ease of use, allowing customers to effortlessly browse, manage, and purchase products with minimal friction.</a:t>
            </a:r>
            <a:endParaRPr lang="en-US" sz="1750" dirty="0"/>
          </a:p>
        </p:txBody>
      </p:sp>
      <p:sp>
        <p:nvSpPr>
          <p:cNvPr id="5" name="Text 3"/>
          <p:cNvSpPr/>
          <p:nvPr/>
        </p:nvSpPr>
        <p:spPr>
          <a:xfrm>
            <a:off x="7599521" y="27808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Core Functionality</a:t>
            </a:r>
            <a:endParaRPr lang="en-US" sz="2200" dirty="0"/>
          </a:p>
        </p:txBody>
      </p:sp>
      <p:sp>
        <p:nvSpPr>
          <p:cNvPr id="6" name="Text 4"/>
          <p:cNvSpPr/>
          <p:nvPr/>
        </p:nvSpPr>
        <p:spPr>
          <a:xfrm>
            <a:off x="7599521" y="3361968"/>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application supports critical e-commerce features including robust user authentication, comprehensive product catalog management, and streamlined order placement. These functionalities ensure a complete and satisfactory shopping journey from start to finish.</a:t>
            </a:r>
            <a:endParaRPr lang="en-US" sz="1750" dirty="0"/>
          </a:p>
        </p:txBody>
      </p:sp>
      <p:sp>
        <p:nvSpPr>
          <p:cNvPr id="7" name="Text 5"/>
          <p:cNvSpPr/>
          <p:nvPr/>
        </p:nvSpPr>
        <p:spPr>
          <a:xfrm>
            <a:off x="793790" y="563570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Our vision for the Burikantu Shop App is to establish it as a leading platform for online retail, distinguished by its user-centric design and powerful underlying technology. We aim to empower businesses to reach their customers effectively and provide consumers with a reliable and enjoyable shopping environment.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74708"/>
            <a:ext cx="6622375"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Underlying Technologies</a:t>
            </a:r>
            <a:endParaRPr lang="en-US" sz="4450" dirty="0"/>
          </a:p>
        </p:txBody>
      </p:sp>
      <p:sp>
        <p:nvSpPr>
          <p:cNvPr id="3" name="Shape 1"/>
          <p:cNvSpPr/>
          <p:nvPr/>
        </p:nvSpPr>
        <p:spPr>
          <a:xfrm>
            <a:off x="793790" y="2637115"/>
            <a:ext cx="6408063" cy="3136702"/>
          </a:xfrm>
          <a:prstGeom prst="roundRect">
            <a:avLst>
              <a:gd name="adj" fmla="val 3037"/>
            </a:avLst>
          </a:prstGeom>
          <a:solidFill>
            <a:srgbClr val="3D3D42"/>
          </a:solidFill>
          <a:ln w="7620">
            <a:solidFill>
              <a:srgbClr val="56565B"/>
            </a:solidFill>
            <a:prstDash val="solid"/>
          </a:ln>
        </p:spPr>
      </p:sp>
      <p:sp>
        <p:nvSpPr>
          <p:cNvPr id="4" name="Text 2"/>
          <p:cNvSpPr/>
          <p:nvPr/>
        </p:nvSpPr>
        <p:spPr>
          <a:xfrm>
            <a:off x="1028224" y="2871549"/>
            <a:ext cx="4351139"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Backend: Asp.NET Core Web API</a:t>
            </a:r>
            <a:endParaRPr lang="en-US" sz="2200" dirty="0"/>
          </a:p>
        </p:txBody>
      </p:sp>
      <p:sp>
        <p:nvSpPr>
          <p:cNvPr id="5" name="Text 3"/>
          <p:cNvSpPr/>
          <p:nvPr/>
        </p:nvSpPr>
        <p:spPr>
          <a:xfrm>
            <a:off x="1028224" y="3361968"/>
            <a:ext cx="5939195"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server-side logic for the Burikantu Shop App is powered by </a:t>
            </a:r>
            <a:pPr algn="l" indent="0" marL="0">
              <a:lnSpc>
                <a:spcPts val="2850"/>
              </a:lnSpc>
              <a:buNone/>
            </a:pPr>
            <a:r>
              <a:rPr lang="en-US" sz="1750" u="sng" dirty="0">
                <a:solidFill>
                  <a:srgbClr val="D5D5D8"/>
                </a:solidFill>
                <a:latin typeface="Instrument Sans Medium" pitchFamily="34" charset="0"/>
                <a:ea typeface="Instrument Sans Medium" pitchFamily="34" charset="-122"/>
                <a:cs typeface="Instrument Sans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Asp.NET</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Core Web API. This robust, .NET-based framework is selected for its high performance, scalability, and security features, enabling efficient handling of complex business operations and API requests.</a:t>
            </a:r>
            <a:endParaRPr lang="en-US" sz="1750" dirty="0"/>
          </a:p>
        </p:txBody>
      </p:sp>
      <p:sp>
        <p:nvSpPr>
          <p:cNvPr id="6" name="Shape 4"/>
          <p:cNvSpPr/>
          <p:nvPr/>
        </p:nvSpPr>
        <p:spPr>
          <a:xfrm>
            <a:off x="7428667" y="2637115"/>
            <a:ext cx="6408063" cy="3136702"/>
          </a:xfrm>
          <a:prstGeom prst="roundRect">
            <a:avLst>
              <a:gd name="adj" fmla="val 3037"/>
            </a:avLst>
          </a:prstGeom>
          <a:solidFill>
            <a:srgbClr val="3D3D42"/>
          </a:solidFill>
          <a:ln w="7620">
            <a:solidFill>
              <a:srgbClr val="56565B"/>
            </a:solidFill>
            <a:prstDash val="solid"/>
          </a:ln>
        </p:spPr>
      </p:sp>
      <p:sp>
        <p:nvSpPr>
          <p:cNvPr id="7" name="Text 5"/>
          <p:cNvSpPr/>
          <p:nvPr/>
        </p:nvSpPr>
        <p:spPr>
          <a:xfrm>
            <a:off x="7663101" y="2871549"/>
            <a:ext cx="2904292"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Database: SQL Server</a:t>
            </a:r>
            <a:endParaRPr lang="en-US" sz="2200" dirty="0"/>
          </a:p>
        </p:txBody>
      </p:sp>
      <p:sp>
        <p:nvSpPr>
          <p:cNvPr id="8" name="Text 6"/>
          <p:cNvSpPr/>
          <p:nvPr/>
        </p:nvSpPr>
        <p:spPr>
          <a:xfrm>
            <a:off x="7663101" y="3361968"/>
            <a:ext cx="5939195"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All critical data for the application, including user information, comprehensive product details, order history, and payment data, is securely stored within SQL Server. This relational database management system ensures data integrity, rapid retrieval, and robust security for all transactions.</a:t>
            </a:r>
            <a:endParaRPr lang="en-US" sz="1750" dirty="0"/>
          </a:p>
        </p:txBody>
      </p:sp>
      <p:sp>
        <p:nvSpPr>
          <p:cNvPr id="9" name="Text 7"/>
          <p:cNvSpPr/>
          <p:nvPr/>
        </p:nvSpPr>
        <p:spPr>
          <a:xfrm>
            <a:off x="793790" y="602896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strategic choice of these technologies ensures a powerful, scalable, and secure foundation for the Burikantu Shop App. Their integration facilitates seamless data flow and reliable performance, crucial for a modern e-commerce platform.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96409"/>
            <a:ext cx="6434138"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Key Business Objectives</a:t>
            </a:r>
            <a:endParaRPr lang="en-US" sz="4450" dirty="0"/>
          </a:p>
        </p:txBody>
      </p:sp>
      <p:sp>
        <p:nvSpPr>
          <p:cNvPr id="3" name="Shape 1"/>
          <p:cNvSpPr/>
          <p:nvPr/>
        </p:nvSpPr>
        <p:spPr>
          <a:xfrm>
            <a:off x="793790" y="1958816"/>
            <a:ext cx="510302" cy="510302"/>
          </a:xfrm>
          <a:prstGeom prst="roundRect">
            <a:avLst>
              <a:gd name="adj" fmla="val 18669"/>
            </a:avLst>
          </a:prstGeom>
          <a:solidFill>
            <a:srgbClr val="3D3D42"/>
          </a:solidFill>
          <a:ln w="7620">
            <a:solidFill>
              <a:srgbClr val="56565B"/>
            </a:solidFill>
            <a:prstDash val="solid"/>
          </a:ln>
        </p:spPr>
      </p:sp>
      <p:sp>
        <p:nvSpPr>
          <p:cNvPr id="4" name="Text 2"/>
          <p:cNvSpPr/>
          <p:nvPr/>
        </p:nvSpPr>
        <p:spPr>
          <a:xfrm>
            <a:off x="878860" y="200132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5" name="Text 3"/>
          <p:cNvSpPr/>
          <p:nvPr/>
        </p:nvSpPr>
        <p:spPr>
          <a:xfrm>
            <a:off x="1530906" y="20366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Product Browsing</a:t>
            </a:r>
            <a:endParaRPr lang="en-US" sz="2200" dirty="0"/>
          </a:p>
        </p:txBody>
      </p:sp>
      <p:sp>
        <p:nvSpPr>
          <p:cNvPr id="6" name="Text 4"/>
          <p:cNvSpPr/>
          <p:nvPr/>
        </p:nvSpPr>
        <p:spPr>
          <a:xfrm>
            <a:off x="1530906" y="2527102"/>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Users are empowered to view a diverse array of products, efficiently search for specific items using intuitive filters, and seamlessly explore various product categories to discover new offerings.</a:t>
            </a:r>
            <a:endParaRPr lang="en-US" sz="1750" dirty="0"/>
          </a:p>
        </p:txBody>
      </p:sp>
      <p:sp>
        <p:nvSpPr>
          <p:cNvPr id="7" name="Shape 5"/>
          <p:cNvSpPr/>
          <p:nvPr/>
        </p:nvSpPr>
        <p:spPr>
          <a:xfrm>
            <a:off x="7457003" y="1958816"/>
            <a:ext cx="510302" cy="510302"/>
          </a:xfrm>
          <a:prstGeom prst="roundRect">
            <a:avLst>
              <a:gd name="adj" fmla="val 18669"/>
            </a:avLst>
          </a:prstGeom>
          <a:solidFill>
            <a:srgbClr val="3D3D42"/>
          </a:solidFill>
          <a:ln w="7620">
            <a:solidFill>
              <a:srgbClr val="56565B"/>
            </a:solidFill>
            <a:prstDash val="solid"/>
          </a:ln>
        </p:spPr>
      </p:sp>
      <p:sp>
        <p:nvSpPr>
          <p:cNvPr id="8" name="Text 6"/>
          <p:cNvSpPr/>
          <p:nvPr/>
        </p:nvSpPr>
        <p:spPr>
          <a:xfrm>
            <a:off x="7542074" y="200132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9" name="Text 7"/>
          <p:cNvSpPr/>
          <p:nvPr/>
        </p:nvSpPr>
        <p:spPr>
          <a:xfrm>
            <a:off x="8194119" y="20366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User Management</a:t>
            </a:r>
            <a:endParaRPr lang="en-US" sz="2200" dirty="0"/>
          </a:p>
        </p:txBody>
      </p:sp>
      <p:sp>
        <p:nvSpPr>
          <p:cNvPr id="10" name="Text 8"/>
          <p:cNvSpPr/>
          <p:nvPr/>
        </p:nvSpPr>
        <p:spPr>
          <a:xfrm>
            <a:off x="8194119" y="2527102"/>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Customers can effortlessly create new accounts, securely sign in to existing ones, and manage their personal profiles, ensuring a personalized and secure shopping experience.</a:t>
            </a:r>
            <a:endParaRPr lang="en-US" sz="1750" dirty="0"/>
          </a:p>
        </p:txBody>
      </p:sp>
      <p:sp>
        <p:nvSpPr>
          <p:cNvPr id="11" name="Shape 9"/>
          <p:cNvSpPr/>
          <p:nvPr/>
        </p:nvSpPr>
        <p:spPr>
          <a:xfrm>
            <a:off x="793790" y="4432340"/>
            <a:ext cx="510302" cy="510302"/>
          </a:xfrm>
          <a:prstGeom prst="roundRect">
            <a:avLst>
              <a:gd name="adj" fmla="val 18669"/>
            </a:avLst>
          </a:prstGeom>
          <a:solidFill>
            <a:srgbClr val="3D3D42"/>
          </a:solidFill>
          <a:ln w="7620">
            <a:solidFill>
              <a:srgbClr val="56565B"/>
            </a:solidFill>
            <a:prstDash val="solid"/>
          </a:ln>
        </p:spPr>
      </p:sp>
      <p:sp>
        <p:nvSpPr>
          <p:cNvPr id="12" name="Text 10"/>
          <p:cNvSpPr/>
          <p:nvPr/>
        </p:nvSpPr>
        <p:spPr>
          <a:xfrm>
            <a:off x="878860" y="447484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3" name="Text 11"/>
          <p:cNvSpPr/>
          <p:nvPr/>
        </p:nvSpPr>
        <p:spPr>
          <a:xfrm>
            <a:off x="1530906" y="45102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Order Management</a:t>
            </a:r>
            <a:endParaRPr lang="en-US" sz="2200" dirty="0"/>
          </a:p>
        </p:txBody>
      </p:sp>
      <p:sp>
        <p:nvSpPr>
          <p:cNvPr id="14" name="Text 12"/>
          <p:cNvSpPr/>
          <p:nvPr/>
        </p:nvSpPr>
        <p:spPr>
          <a:xfrm>
            <a:off x="1530906" y="5000625"/>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Once desired products are selected, users can easily place orders and gain full visibility into their order status, from processing to delivery, ensuring transparency and peace of mind.</a:t>
            </a:r>
            <a:endParaRPr lang="en-US" sz="1750" dirty="0"/>
          </a:p>
        </p:txBody>
      </p:sp>
      <p:sp>
        <p:nvSpPr>
          <p:cNvPr id="15" name="Shape 13"/>
          <p:cNvSpPr/>
          <p:nvPr/>
        </p:nvSpPr>
        <p:spPr>
          <a:xfrm>
            <a:off x="7457003" y="4432340"/>
            <a:ext cx="510302" cy="510302"/>
          </a:xfrm>
          <a:prstGeom prst="roundRect">
            <a:avLst>
              <a:gd name="adj" fmla="val 18669"/>
            </a:avLst>
          </a:prstGeom>
          <a:solidFill>
            <a:srgbClr val="3D3D42"/>
          </a:solidFill>
          <a:ln w="7620">
            <a:solidFill>
              <a:srgbClr val="56565B"/>
            </a:solidFill>
            <a:prstDash val="solid"/>
          </a:ln>
        </p:spPr>
      </p:sp>
      <p:sp>
        <p:nvSpPr>
          <p:cNvPr id="16" name="Text 14"/>
          <p:cNvSpPr/>
          <p:nvPr/>
        </p:nvSpPr>
        <p:spPr>
          <a:xfrm>
            <a:off x="7542074" y="447484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4</a:t>
            </a:r>
            <a:endParaRPr lang="en-US" sz="2650" dirty="0"/>
          </a:p>
        </p:txBody>
      </p:sp>
      <p:sp>
        <p:nvSpPr>
          <p:cNvPr id="17" name="Text 15"/>
          <p:cNvSpPr/>
          <p:nvPr/>
        </p:nvSpPr>
        <p:spPr>
          <a:xfrm>
            <a:off x="8194119" y="45102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Security</a:t>
            </a:r>
            <a:endParaRPr lang="en-US" sz="2200" dirty="0"/>
          </a:p>
        </p:txBody>
      </p:sp>
      <p:sp>
        <p:nvSpPr>
          <p:cNvPr id="18" name="Text 16"/>
          <p:cNvSpPr/>
          <p:nvPr/>
        </p:nvSpPr>
        <p:spPr>
          <a:xfrm>
            <a:off x="8194119" y="5000625"/>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User credentials are safeguarded through robust encryption and authenticated using a secure framework, ensuring the highest level of data protection and privacy for all users.</a:t>
            </a:r>
            <a:endParaRPr lang="en-US" sz="1750" dirty="0"/>
          </a:p>
        </p:txBody>
      </p:sp>
      <p:sp>
        <p:nvSpPr>
          <p:cNvPr id="19" name="Text 17"/>
          <p:cNvSpPr/>
          <p:nvPr/>
        </p:nvSpPr>
        <p:spPr>
          <a:xfrm>
            <a:off x="793790" y="670738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These objectives are fundamental to delivering a premium online shopping experience. They are designed to cater to the diverse needs of users while maintaining a secure and efficient operational backend.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34616"/>
            <a:ext cx="9879568"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Comprehensive Application Features</a:t>
            </a:r>
            <a:endParaRPr lang="en-US" sz="4450" dirty="0"/>
          </a:p>
        </p:txBody>
      </p:sp>
      <p:sp>
        <p:nvSpPr>
          <p:cNvPr id="3" name="Shape 1"/>
          <p:cNvSpPr/>
          <p:nvPr/>
        </p:nvSpPr>
        <p:spPr>
          <a:xfrm>
            <a:off x="822127" y="1925360"/>
            <a:ext cx="510183" cy="589598"/>
          </a:xfrm>
          <a:prstGeom prst="roundRect">
            <a:avLst>
              <a:gd name="adj" fmla="val 10754"/>
            </a:avLst>
          </a:prstGeom>
          <a:solidFill>
            <a:srgbClr val="4D4D51"/>
          </a:solidFill>
          <a:ln/>
        </p:spPr>
      </p:sp>
      <p:pic>
        <p:nvPicPr>
          <p:cNvPr id="4" name="Image 0" descr="preencoded.png">    </p:cNvPr>
          <p:cNvPicPr>
            <a:picLocks noChangeAspect="1"/>
          </p:cNvPicPr>
          <p:nvPr/>
        </p:nvPicPr>
        <p:blipFill>
          <a:blip r:embed="rId1"/>
          <a:stretch>
            <a:fillRect/>
          </a:stretch>
        </p:blipFill>
        <p:spPr>
          <a:xfrm>
            <a:off x="793790" y="1936671"/>
            <a:ext cx="566976" cy="566976"/>
          </a:xfrm>
          <a:prstGeom prst="rect">
            <a:avLst/>
          </a:prstGeom>
        </p:spPr>
      </p:pic>
      <p:sp>
        <p:nvSpPr>
          <p:cNvPr id="5" name="Text 2"/>
          <p:cNvSpPr/>
          <p:nvPr/>
        </p:nvSpPr>
        <p:spPr>
          <a:xfrm>
            <a:off x="1587579" y="2031683"/>
            <a:ext cx="2254210"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User Authentication</a:t>
            </a:r>
            <a:endParaRPr lang="en-US" sz="2200" dirty="0"/>
          </a:p>
        </p:txBody>
      </p:sp>
      <p:sp>
        <p:nvSpPr>
          <p:cNvPr id="6" name="Text 3"/>
          <p:cNvSpPr/>
          <p:nvPr/>
        </p:nvSpPr>
        <p:spPr>
          <a:xfrm>
            <a:off x="1587579" y="2876431"/>
            <a:ext cx="2254210" cy="326612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application supports secure user authentication with distinct processes for new registrations and existing user logins, ensuring personalized access and data protection.</a:t>
            </a:r>
            <a:endParaRPr lang="en-US" sz="1750" dirty="0"/>
          </a:p>
        </p:txBody>
      </p:sp>
      <p:pic>
        <p:nvPicPr>
          <p:cNvPr id="7" name="Image 1" descr="preencoded.png">    </p:cNvPr>
          <p:cNvPicPr>
            <a:picLocks noChangeAspect="1"/>
          </p:cNvPicPr>
          <p:nvPr/>
        </p:nvPicPr>
        <p:blipFill>
          <a:blip r:embed="rId2"/>
          <a:stretch>
            <a:fillRect/>
          </a:stretch>
        </p:blipFill>
        <p:spPr>
          <a:xfrm>
            <a:off x="4125278" y="1936671"/>
            <a:ext cx="566976" cy="566976"/>
          </a:xfrm>
          <a:prstGeom prst="rect">
            <a:avLst/>
          </a:prstGeom>
        </p:spPr>
      </p:pic>
      <p:sp>
        <p:nvSpPr>
          <p:cNvPr id="8" name="Text 4"/>
          <p:cNvSpPr/>
          <p:nvPr/>
        </p:nvSpPr>
        <p:spPr>
          <a:xfrm>
            <a:off x="4919067" y="2031683"/>
            <a:ext cx="2254329"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Product Management</a:t>
            </a:r>
            <a:endParaRPr lang="en-US" sz="2200" dirty="0"/>
          </a:p>
        </p:txBody>
      </p:sp>
      <p:sp>
        <p:nvSpPr>
          <p:cNvPr id="9" name="Text 5"/>
          <p:cNvSpPr/>
          <p:nvPr/>
        </p:nvSpPr>
        <p:spPr>
          <a:xfrm>
            <a:off x="4919067" y="2876431"/>
            <a:ext cx="2254329" cy="362902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Users can easily view detailed product descriptions, pricing, and availability. An efficient search function allows discovery by name or category, enhancing the shopping experience.</a:t>
            </a:r>
            <a:endParaRPr lang="en-US" sz="1750" dirty="0"/>
          </a:p>
        </p:txBody>
      </p:sp>
      <p:pic>
        <p:nvPicPr>
          <p:cNvPr id="10" name="Image 2" descr="preencoded.png">    </p:cNvPr>
          <p:cNvPicPr>
            <a:picLocks noChangeAspect="1"/>
          </p:cNvPicPr>
          <p:nvPr/>
        </p:nvPicPr>
        <p:blipFill>
          <a:blip r:embed="rId3"/>
          <a:stretch>
            <a:fillRect/>
          </a:stretch>
        </p:blipFill>
        <p:spPr>
          <a:xfrm>
            <a:off x="7456884" y="1936671"/>
            <a:ext cx="566976" cy="566976"/>
          </a:xfrm>
          <a:prstGeom prst="rect">
            <a:avLst/>
          </a:prstGeom>
        </p:spPr>
      </p:pic>
      <p:sp>
        <p:nvSpPr>
          <p:cNvPr id="11" name="Text 6"/>
          <p:cNvSpPr/>
          <p:nvPr/>
        </p:nvSpPr>
        <p:spPr>
          <a:xfrm>
            <a:off x="8250674" y="2031683"/>
            <a:ext cx="2254329" cy="708660"/>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Order and Cart Features</a:t>
            </a:r>
            <a:endParaRPr lang="en-US" sz="2200" dirty="0"/>
          </a:p>
        </p:txBody>
      </p:sp>
      <p:sp>
        <p:nvSpPr>
          <p:cNvPr id="12" name="Text 7"/>
          <p:cNvSpPr/>
          <p:nvPr/>
        </p:nvSpPr>
        <p:spPr>
          <a:xfrm>
            <a:off x="8250674" y="2876431"/>
            <a:ext cx="2254329" cy="326612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Customers can intuitively add products to their shopping cart, manage cart items, and proceed to place orders with a streamlined checkout process.</a:t>
            </a:r>
            <a:endParaRPr lang="en-US" sz="1750" dirty="0"/>
          </a:p>
        </p:txBody>
      </p:sp>
      <p:sp>
        <p:nvSpPr>
          <p:cNvPr id="13" name="Shape 8"/>
          <p:cNvSpPr/>
          <p:nvPr/>
        </p:nvSpPr>
        <p:spPr>
          <a:xfrm>
            <a:off x="10816828" y="1925360"/>
            <a:ext cx="510183" cy="589598"/>
          </a:xfrm>
          <a:prstGeom prst="roundRect">
            <a:avLst>
              <a:gd name="adj" fmla="val 10754"/>
            </a:avLst>
          </a:prstGeom>
          <a:solidFill>
            <a:srgbClr val="4D4D51"/>
          </a:solidFill>
          <a:ln/>
        </p:spPr>
      </p:sp>
      <p:pic>
        <p:nvPicPr>
          <p:cNvPr id="14" name="Image 3" descr="preencoded.png">    </p:cNvPr>
          <p:cNvPicPr>
            <a:picLocks noChangeAspect="1"/>
          </p:cNvPicPr>
          <p:nvPr/>
        </p:nvPicPr>
        <p:blipFill>
          <a:blip r:embed="rId4"/>
          <a:stretch>
            <a:fillRect/>
          </a:stretch>
        </p:blipFill>
        <p:spPr>
          <a:xfrm>
            <a:off x="10788491" y="1936671"/>
            <a:ext cx="566976" cy="566976"/>
          </a:xfrm>
          <a:prstGeom prst="rect">
            <a:avLst/>
          </a:prstGeom>
        </p:spPr>
      </p:pic>
      <p:sp>
        <p:nvSpPr>
          <p:cNvPr id="15" name="Text 9"/>
          <p:cNvSpPr/>
          <p:nvPr/>
        </p:nvSpPr>
        <p:spPr>
          <a:xfrm>
            <a:off x="11582281" y="2031683"/>
            <a:ext cx="2254329"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Admin Features</a:t>
            </a:r>
            <a:endParaRPr lang="en-US" sz="2200" dirty="0"/>
          </a:p>
        </p:txBody>
      </p:sp>
      <p:sp>
        <p:nvSpPr>
          <p:cNvPr id="16" name="Text 10"/>
          <p:cNvSpPr/>
          <p:nvPr/>
        </p:nvSpPr>
        <p:spPr>
          <a:xfrm>
            <a:off x="11582281" y="2522101"/>
            <a:ext cx="2254329" cy="399192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Administrators gain access to a centralized dashboard for managing users, products, and orders, ensuring efficient oversight and control over the entire e-commerce ecosystem.</a:t>
            </a:r>
            <a:endParaRPr lang="en-US" sz="1750" dirty="0"/>
          </a:p>
        </p:txBody>
      </p:sp>
      <p:sp>
        <p:nvSpPr>
          <p:cNvPr id="17" name="Text 11"/>
          <p:cNvSpPr/>
          <p:nvPr/>
        </p:nvSpPr>
        <p:spPr>
          <a:xfrm>
            <a:off x="793790" y="676917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Each feature is designed to contribute to a fluid and comprehensive e-commerce environment, catering to both the end-user's shopping needs and the administrator's operational requirements.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061" y="722590"/>
            <a:ext cx="6052780" cy="637223"/>
          </a:xfrm>
          <a:prstGeom prst="rect">
            <a:avLst/>
          </a:prstGeom>
          <a:noFill/>
          <a:ln/>
        </p:spPr>
        <p:txBody>
          <a:bodyPr wrap="none" lIns="0" tIns="0" rIns="0" bIns="0" rtlCol="0" anchor="t"/>
          <a:lstStyle/>
          <a:p>
            <a:pPr algn="l" indent="0" marL="0">
              <a:lnSpc>
                <a:spcPts val="50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User Authentication Flow</a:t>
            </a:r>
            <a:endParaRPr lang="en-US" sz="4000" dirty="0"/>
          </a:p>
        </p:txBody>
      </p:sp>
      <p:pic>
        <p:nvPicPr>
          <p:cNvPr id="4" name="Image 1" descr="preencoded.png">    </p:cNvPr>
          <p:cNvPicPr>
            <a:picLocks noChangeAspect="1"/>
          </p:cNvPicPr>
          <p:nvPr/>
        </p:nvPicPr>
        <p:blipFill>
          <a:blip r:embed="rId2"/>
          <a:stretch>
            <a:fillRect/>
          </a:stretch>
        </p:blipFill>
        <p:spPr>
          <a:xfrm>
            <a:off x="6200061" y="1665684"/>
            <a:ext cx="1019532" cy="2153483"/>
          </a:xfrm>
          <a:prstGeom prst="rect">
            <a:avLst/>
          </a:prstGeom>
        </p:spPr>
      </p:pic>
      <p:sp>
        <p:nvSpPr>
          <p:cNvPr id="5" name="Text 1"/>
          <p:cNvSpPr/>
          <p:nvPr/>
        </p:nvSpPr>
        <p:spPr>
          <a:xfrm>
            <a:off x="7525464" y="1869519"/>
            <a:ext cx="3039428"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Sign Up (Create Account)</a:t>
            </a:r>
            <a:endParaRPr lang="en-US" sz="2000" dirty="0"/>
          </a:p>
        </p:txBody>
      </p:sp>
      <p:sp>
        <p:nvSpPr>
          <p:cNvPr id="6" name="Text 2"/>
          <p:cNvSpPr/>
          <p:nvPr/>
        </p:nvSpPr>
        <p:spPr>
          <a:xfrm>
            <a:off x="7525464" y="2310408"/>
            <a:ext cx="6391275" cy="130492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New users navigate to the dedicated "Sign Up" page. They provide their name, email address, and a secure password. Upon submission, a new account is created, and the user is redirected to the login page for their first sign-in.</a:t>
            </a:r>
            <a:endParaRPr lang="en-US" sz="1600" dirty="0"/>
          </a:p>
        </p:txBody>
      </p:sp>
      <p:pic>
        <p:nvPicPr>
          <p:cNvPr id="7" name="Image 2" descr="preencoded.png">    </p:cNvPr>
          <p:cNvPicPr>
            <a:picLocks noChangeAspect="1"/>
          </p:cNvPicPr>
          <p:nvPr/>
        </p:nvPicPr>
        <p:blipFill>
          <a:blip r:embed="rId3"/>
          <a:stretch>
            <a:fillRect/>
          </a:stretch>
        </p:blipFill>
        <p:spPr>
          <a:xfrm>
            <a:off x="6200061" y="3819168"/>
            <a:ext cx="1019532" cy="2479715"/>
          </a:xfrm>
          <a:prstGeom prst="rect">
            <a:avLst/>
          </a:prstGeom>
        </p:spPr>
      </p:pic>
      <p:sp>
        <p:nvSpPr>
          <p:cNvPr id="8" name="Text 3"/>
          <p:cNvSpPr/>
          <p:nvPr/>
        </p:nvSpPr>
        <p:spPr>
          <a:xfrm>
            <a:off x="7525464" y="4023003"/>
            <a:ext cx="2549009" cy="318611"/>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Sign In (Log In)</a:t>
            </a:r>
            <a:endParaRPr lang="en-US" sz="2000" dirty="0"/>
          </a:p>
        </p:txBody>
      </p:sp>
      <p:sp>
        <p:nvSpPr>
          <p:cNvPr id="9" name="Text 4"/>
          <p:cNvSpPr/>
          <p:nvPr/>
        </p:nvSpPr>
        <p:spPr>
          <a:xfrm>
            <a:off x="7525464" y="4463891"/>
            <a:ext cx="6391275" cy="1631156"/>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Registered users access the "Sign In" page. They input their registered email address and password. Upon successful authentication, they are granted access to their personalized account dashboard, where they can browse products and manage orders.</a:t>
            </a:r>
            <a:endParaRPr lang="en-US" sz="1600" dirty="0"/>
          </a:p>
        </p:txBody>
      </p:sp>
      <p:sp>
        <p:nvSpPr>
          <p:cNvPr id="10" name="Text 5"/>
          <p:cNvSpPr/>
          <p:nvPr/>
        </p:nvSpPr>
        <p:spPr>
          <a:xfrm>
            <a:off x="6200061" y="6528197"/>
            <a:ext cx="7716679" cy="978694"/>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This structured authentication process ensures that user accounts are securely managed, providing both convenience for the user and protection for sensitive data. It is a critical component of the application's overall security architecture.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0571"/>
            <a:ext cx="6761798"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E-commerce Value Chain</a:t>
            </a:r>
            <a:endParaRPr lang="en-US" sz="4450" dirty="0"/>
          </a:p>
        </p:txBody>
      </p:sp>
      <p:sp>
        <p:nvSpPr>
          <p:cNvPr id="3" name="Text 1"/>
          <p:cNvSpPr/>
          <p:nvPr/>
        </p:nvSpPr>
        <p:spPr>
          <a:xfrm>
            <a:off x="1857256" y="218955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Product Sourcing</a:t>
            </a:r>
            <a:endParaRPr lang="en-US" sz="2200" dirty="0"/>
          </a:p>
        </p:txBody>
      </p:sp>
      <p:sp>
        <p:nvSpPr>
          <p:cNvPr id="4" name="Text 2"/>
          <p:cNvSpPr/>
          <p:nvPr/>
        </p:nvSpPr>
        <p:spPr>
          <a:xfrm>
            <a:off x="793790" y="2679978"/>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Acquiring goods from suppliers, ensuring quality and availability for the catalog.</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sp>
        <p:nvSpPr>
          <p:cNvPr id="6" name="Text 3"/>
          <p:cNvSpPr/>
          <p:nvPr/>
        </p:nvSpPr>
        <p:spPr>
          <a:xfrm>
            <a:off x="6226731" y="268605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7" name="Text 4"/>
          <p:cNvSpPr/>
          <p:nvPr/>
        </p:nvSpPr>
        <p:spPr>
          <a:xfrm>
            <a:off x="9937790" y="2189559"/>
            <a:ext cx="2890361"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Catalog Management</a:t>
            </a:r>
            <a:endParaRPr lang="en-US" sz="2200" dirty="0"/>
          </a:p>
        </p:txBody>
      </p:sp>
      <p:sp>
        <p:nvSpPr>
          <p:cNvPr id="8" name="Text 5"/>
          <p:cNvSpPr/>
          <p:nvPr/>
        </p:nvSpPr>
        <p:spPr>
          <a:xfrm>
            <a:off x="9937790" y="2679978"/>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Maintaining up-to-date product information, pricing, and inventory levels.</a:t>
            </a:r>
            <a:endParaRPr lang="en-US" sz="1750" dirty="0"/>
          </a:p>
        </p:txBody>
      </p:sp>
      <p:pic>
        <p:nvPicPr>
          <p:cNvPr id="9" name="Image 1" descr="preencoded.png">    </p:cNvPr>
          <p:cNvPicPr>
            <a:picLocks noChangeAspect="1"/>
          </p:cNvPicPr>
          <p:nvPr/>
        </p:nvPicPr>
        <p:blipFill>
          <a:blip r:embed="rId2"/>
          <a:stretch>
            <a:fillRect/>
          </a:stretch>
        </p:blipFill>
        <p:spPr>
          <a:xfrm>
            <a:off x="5032653" y="1922978"/>
            <a:ext cx="4564975" cy="4564975"/>
          </a:xfrm>
          <a:prstGeom prst="rect">
            <a:avLst/>
          </a:prstGeom>
        </p:spPr>
      </p:pic>
      <p:sp>
        <p:nvSpPr>
          <p:cNvPr id="10" name="Text 6"/>
          <p:cNvSpPr/>
          <p:nvPr/>
        </p:nvSpPr>
        <p:spPr>
          <a:xfrm>
            <a:off x="8452604" y="307455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1" name="Text 7"/>
          <p:cNvSpPr/>
          <p:nvPr/>
        </p:nvSpPr>
        <p:spPr>
          <a:xfrm>
            <a:off x="9937790" y="46421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Order Processing</a:t>
            </a:r>
            <a:endParaRPr lang="en-US" sz="2200" dirty="0"/>
          </a:p>
        </p:txBody>
      </p:sp>
      <p:sp>
        <p:nvSpPr>
          <p:cNvPr id="12" name="Text 8"/>
          <p:cNvSpPr/>
          <p:nvPr/>
        </p:nvSpPr>
        <p:spPr>
          <a:xfrm>
            <a:off x="9937790" y="5132546"/>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Handling customer orders, from payment confirmation to picking and packing.</a:t>
            </a:r>
            <a:endParaRPr lang="en-US" sz="1750" dirty="0"/>
          </a:p>
        </p:txBody>
      </p:sp>
      <p:pic>
        <p:nvPicPr>
          <p:cNvPr id="13" name="Image 2" descr="preencoded.png">    </p:cNvPr>
          <p:cNvPicPr>
            <a:picLocks noChangeAspect="1"/>
          </p:cNvPicPr>
          <p:nvPr/>
        </p:nvPicPr>
        <p:blipFill>
          <a:blip r:embed="rId3"/>
          <a:stretch>
            <a:fillRect/>
          </a:stretch>
        </p:blipFill>
        <p:spPr>
          <a:xfrm>
            <a:off x="5032653" y="1922978"/>
            <a:ext cx="4564975" cy="4564975"/>
          </a:xfrm>
          <a:prstGeom prst="rect">
            <a:avLst/>
          </a:prstGeom>
        </p:spPr>
      </p:pic>
      <p:sp>
        <p:nvSpPr>
          <p:cNvPr id="14" name="Text 9"/>
          <p:cNvSpPr/>
          <p:nvPr/>
        </p:nvSpPr>
        <p:spPr>
          <a:xfrm>
            <a:off x="8064103" y="5300424"/>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5" name="Text 10"/>
          <p:cNvSpPr/>
          <p:nvPr/>
        </p:nvSpPr>
        <p:spPr>
          <a:xfrm>
            <a:off x="1832134" y="4642128"/>
            <a:ext cx="2860358" cy="354330"/>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Fulfillment &amp; Delivery</a:t>
            </a:r>
            <a:endParaRPr lang="en-US" sz="2200" dirty="0"/>
          </a:p>
        </p:txBody>
      </p:sp>
      <p:sp>
        <p:nvSpPr>
          <p:cNvPr id="16" name="Text 11"/>
          <p:cNvSpPr/>
          <p:nvPr/>
        </p:nvSpPr>
        <p:spPr>
          <a:xfrm>
            <a:off x="793790" y="5132546"/>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Ensuring timely and accurate delivery of products to the customer's doorstep.</a:t>
            </a:r>
            <a:endParaRPr lang="en-US" sz="1750" dirty="0"/>
          </a:p>
        </p:txBody>
      </p:sp>
      <p:pic>
        <p:nvPicPr>
          <p:cNvPr id="17" name="Image 3" descr="preencoded.png">    </p:cNvPr>
          <p:cNvPicPr>
            <a:picLocks noChangeAspect="1"/>
          </p:cNvPicPr>
          <p:nvPr/>
        </p:nvPicPr>
        <p:blipFill>
          <a:blip r:embed="rId4"/>
          <a:stretch>
            <a:fillRect/>
          </a:stretch>
        </p:blipFill>
        <p:spPr>
          <a:xfrm>
            <a:off x="5032653" y="1922978"/>
            <a:ext cx="4564975" cy="4564975"/>
          </a:xfrm>
          <a:prstGeom prst="rect">
            <a:avLst/>
          </a:prstGeom>
        </p:spPr>
      </p:pic>
      <p:sp>
        <p:nvSpPr>
          <p:cNvPr id="18" name="Text 12"/>
          <p:cNvSpPr/>
          <p:nvPr/>
        </p:nvSpPr>
        <p:spPr>
          <a:xfrm>
            <a:off x="5838230" y="4911923"/>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4</a:t>
            </a:r>
            <a:endParaRPr lang="en-US" sz="2650" dirty="0"/>
          </a:p>
        </p:txBody>
      </p:sp>
      <p:sp>
        <p:nvSpPr>
          <p:cNvPr id="19" name="Text 13"/>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Understanding the e-commerce value chain is crucial for optimizing operations and enhancing customer satisfaction. Each step is interdependent, contributing to the overall efficiency and success of the Burikantu Shop App.</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3977" y="641033"/>
            <a:ext cx="7778829" cy="551498"/>
          </a:xfrm>
          <a:prstGeom prst="rect">
            <a:avLst/>
          </a:prstGeom>
          <a:noFill/>
          <a:ln/>
        </p:spPr>
        <p:txBody>
          <a:bodyPr wrap="none" lIns="0" tIns="0" rIns="0" bIns="0" rtlCol="0" anchor="t"/>
          <a:lstStyle/>
          <a:p>
            <a:pPr algn="l" indent="0" marL="0">
              <a:lnSpc>
                <a:spcPts val="4300"/>
              </a:lnSpc>
              <a:buNone/>
            </a:pPr>
            <a:r>
              <a:rPr lang="en-US" sz="3450" dirty="0">
                <a:solidFill>
                  <a:srgbClr val="CBCCCE"/>
                </a:solidFill>
                <a:latin typeface="Instrument Sans Semi Bold" pitchFamily="34" charset="0"/>
                <a:ea typeface="Instrument Sans Semi Bold" pitchFamily="34" charset="-122"/>
                <a:cs typeface="Instrument Sans Semi Bold" pitchFamily="34" charset="-120"/>
              </a:rPr>
              <a:t>Development Journey and Milestones</a:t>
            </a:r>
            <a:endParaRPr lang="en-US" sz="3450" dirty="0"/>
          </a:p>
        </p:txBody>
      </p:sp>
      <p:sp>
        <p:nvSpPr>
          <p:cNvPr id="4" name="Shape 1"/>
          <p:cNvSpPr/>
          <p:nvPr/>
        </p:nvSpPr>
        <p:spPr>
          <a:xfrm>
            <a:off x="6302454" y="1457206"/>
            <a:ext cx="22860" cy="5085874"/>
          </a:xfrm>
          <a:prstGeom prst="roundRect">
            <a:avLst>
              <a:gd name="adj" fmla="val 324249"/>
            </a:avLst>
          </a:prstGeom>
          <a:solidFill>
            <a:srgbClr val="56565B"/>
          </a:solidFill>
          <a:ln/>
        </p:spPr>
      </p:sp>
      <p:sp>
        <p:nvSpPr>
          <p:cNvPr id="5" name="Shape 2"/>
          <p:cNvSpPr/>
          <p:nvPr/>
        </p:nvSpPr>
        <p:spPr>
          <a:xfrm>
            <a:off x="6478131" y="1644253"/>
            <a:ext cx="529352" cy="22860"/>
          </a:xfrm>
          <a:prstGeom prst="roundRect">
            <a:avLst>
              <a:gd name="adj" fmla="val 324249"/>
            </a:avLst>
          </a:prstGeom>
          <a:solidFill>
            <a:srgbClr val="56565B"/>
          </a:solidFill>
          <a:ln/>
        </p:spPr>
      </p:sp>
      <p:sp>
        <p:nvSpPr>
          <p:cNvPr id="6" name="Shape 3"/>
          <p:cNvSpPr/>
          <p:nvPr/>
        </p:nvSpPr>
        <p:spPr>
          <a:xfrm>
            <a:off x="6103918" y="1457206"/>
            <a:ext cx="397073" cy="397073"/>
          </a:xfrm>
          <a:prstGeom prst="roundRect">
            <a:avLst>
              <a:gd name="adj" fmla="val 18667"/>
            </a:avLst>
          </a:prstGeom>
          <a:solidFill>
            <a:srgbClr val="3D3D42"/>
          </a:solidFill>
          <a:ln w="7620">
            <a:solidFill>
              <a:srgbClr val="56565B"/>
            </a:solidFill>
            <a:prstDash val="solid"/>
          </a:ln>
        </p:spPr>
      </p:sp>
      <p:sp>
        <p:nvSpPr>
          <p:cNvPr id="7" name="Text 4"/>
          <p:cNvSpPr/>
          <p:nvPr/>
        </p:nvSpPr>
        <p:spPr>
          <a:xfrm>
            <a:off x="6170057" y="1490246"/>
            <a:ext cx="264676" cy="330875"/>
          </a:xfrm>
          <a:prstGeom prst="rect">
            <a:avLst/>
          </a:prstGeom>
          <a:noFill/>
          <a:ln/>
        </p:spPr>
        <p:txBody>
          <a:bodyPr wrap="none" lIns="0" tIns="0" rIns="0" bIns="0" rtlCol="0" anchor="t"/>
          <a:lstStyle/>
          <a:p>
            <a:pPr algn="ctr" indent="0" marL="0">
              <a:lnSpc>
                <a:spcPts val="20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1</a:t>
            </a:r>
            <a:endParaRPr lang="en-US" sz="2050" dirty="0"/>
          </a:p>
        </p:txBody>
      </p:sp>
      <p:sp>
        <p:nvSpPr>
          <p:cNvPr id="8" name="Text 5"/>
          <p:cNvSpPr/>
          <p:nvPr/>
        </p:nvSpPr>
        <p:spPr>
          <a:xfrm>
            <a:off x="7184827" y="1517809"/>
            <a:ext cx="2777490" cy="275749"/>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Phase 1: Planning &amp; Design</a:t>
            </a:r>
            <a:endParaRPr lang="en-US" sz="1700" dirty="0"/>
          </a:p>
        </p:txBody>
      </p:sp>
      <p:sp>
        <p:nvSpPr>
          <p:cNvPr id="9" name="Text 6"/>
          <p:cNvSpPr/>
          <p:nvPr/>
        </p:nvSpPr>
        <p:spPr>
          <a:xfrm>
            <a:off x="7184827" y="1899404"/>
            <a:ext cx="6827996" cy="56459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Defining project scope, gathering requirements, and initial architectural design. Focus on user flows and database schema.</a:t>
            </a:r>
            <a:endParaRPr lang="en-US" sz="1350" dirty="0"/>
          </a:p>
        </p:txBody>
      </p:sp>
      <p:sp>
        <p:nvSpPr>
          <p:cNvPr id="10" name="Shape 7"/>
          <p:cNvSpPr/>
          <p:nvPr/>
        </p:nvSpPr>
        <p:spPr>
          <a:xfrm>
            <a:off x="6478131" y="3003947"/>
            <a:ext cx="529352" cy="22860"/>
          </a:xfrm>
          <a:prstGeom prst="roundRect">
            <a:avLst>
              <a:gd name="adj" fmla="val 324249"/>
            </a:avLst>
          </a:prstGeom>
          <a:solidFill>
            <a:srgbClr val="56565B"/>
          </a:solidFill>
          <a:ln/>
        </p:spPr>
      </p:sp>
      <p:sp>
        <p:nvSpPr>
          <p:cNvPr id="11" name="Shape 8"/>
          <p:cNvSpPr/>
          <p:nvPr/>
        </p:nvSpPr>
        <p:spPr>
          <a:xfrm>
            <a:off x="6103918" y="2816900"/>
            <a:ext cx="397073" cy="397073"/>
          </a:xfrm>
          <a:prstGeom prst="roundRect">
            <a:avLst>
              <a:gd name="adj" fmla="val 18667"/>
            </a:avLst>
          </a:prstGeom>
          <a:solidFill>
            <a:srgbClr val="3D3D42"/>
          </a:solidFill>
          <a:ln w="7620">
            <a:solidFill>
              <a:srgbClr val="56565B"/>
            </a:solidFill>
            <a:prstDash val="solid"/>
          </a:ln>
        </p:spPr>
      </p:sp>
      <p:sp>
        <p:nvSpPr>
          <p:cNvPr id="12" name="Text 9"/>
          <p:cNvSpPr/>
          <p:nvPr/>
        </p:nvSpPr>
        <p:spPr>
          <a:xfrm>
            <a:off x="6170057" y="2849940"/>
            <a:ext cx="264676" cy="330875"/>
          </a:xfrm>
          <a:prstGeom prst="rect">
            <a:avLst/>
          </a:prstGeom>
          <a:noFill/>
          <a:ln/>
        </p:spPr>
        <p:txBody>
          <a:bodyPr wrap="none" lIns="0" tIns="0" rIns="0" bIns="0" rtlCol="0" anchor="t"/>
          <a:lstStyle/>
          <a:p>
            <a:pPr algn="ctr" indent="0" marL="0">
              <a:lnSpc>
                <a:spcPts val="20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2</a:t>
            </a:r>
            <a:endParaRPr lang="en-US" sz="2050" dirty="0"/>
          </a:p>
        </p:txBody>
      </p:sp>
      <p:sp>
        <p:nvSpPr>
          <p:cNvPr id="13" name="Text 10"/>
          <p:cNvSpPr/>
          <p:nvPr/>
        </p:nvSpPr>
        <p:spPr>
          <a:xfrm>
            <a:off x="7184827" y="2877503"/>
            <a:ext cx="3960138" cy="275749"/>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Phase 2: Core Feature Implementation</a:t>
            </a:r>
            <a:endParaRPr lang="en-US" sz="1700" dirty="0"/>
          </a:p>
        </p:txBody>
      </p:sp>
      <p:sp>
        <p:nvSpPr>
          <p:cNvPr id="14" name="Text 11"/>
          <p:cNvSpPr/>
          <p:nvPr/>
        </p:nvSpPr>
        <p:spPr>
          <a:xfrm>
            <a:off x="7184827" y="3259098"/>
            <a:ext cx="6827996" cy="56459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Development of user authentication, product display, and basic cart functionality. Backend API development initiated.</a:t>
            </a:r>
            <a:endParaRPr lang="en-US" sz="1350" dirty="0"/>
          </a:p>
        </p:txBody>
      </p:sp>
      <p:sp>
        <p:nvSpPr>
          <p:cNvPr id="15" name="Shape 12"/>
          <p:cNvSpPr/>
          <p:nvPr/>
        </p:nvSpPr>
        <p:spPr>
          <a:xfrm>
            <a:off x="6478131" y="4363641"/>
            <a:ext cx="529352" cy="22860"/>
          </a:xfrm>
          <a:prstGeom prst="roundRect">
            <a:avLst>
              <a:gd name="adj" fmla="val 324249"/>
            </a:avLst>
          </a:prstGeom>
          <a:solidFill>
            <a:srgbClr val="56565B"/>
          </a:solidFill>
          <a:ln/>
        </p:spPr>
      </p:sp>
      <p:sp>
        <p:nvSpPr>
          <p:cNvPr id="16" name="Shape 13"/>
          <p:cNvSpPr/>
          <p:nvPr/>
        </p:nvSpPr>
        <p:spPr>
          <a:xfrm>
            <a:off x="6103918" y="4176593"/>
            <a:ext cx="397073" cy="397073"/>
          </a:xfrm>
          <a:prstGeom prst="roundRect">
            <a:avLst>
              <a:gd name="adj" fmla="val 18667"/>
            </a:avLst>
          </a:prstGeom>
          <a:solidFill>
            <a:srgbClr val="3D3D42"/>
          </a:solidFill>
          <a:ln w="7620">
            <a:solidFill>
              <a:srgbClr val="56565B"/>
            </a:solidFill>
            <a:prstDash val="solid"/>
          </a:ln>
        </p:spPr>
      </p:sp>
      <p:sp>
        <p:nvSpPr>
          <p:cNvPr id="17" name="Text 14"/>
          <p:cNvSpPr/>
          <p:nvPr/>
        </p:nvSpPr>
        <p:spPr>
          <a:xfrm>
            <a:off x="6170057" y="4209633"/>
            <a:ext cx="264676" cy="330875"/>
          </a:xfrm>
          <a:prstGeom prst="rect">
            <a:avLst/>
          </a:prstGeom>
          <a:noFill/>
          <a:ln/>
        </p:spPr>
        <p:txBody>
          <a:bodyPr wrap="none" lIns="0" tIns="0" rIns="0" bIns="0" rtlCol="0" anchor="t"/>
          <a:lstStyle/>
          <a:p>
            <a:pPr algn="ctr" indent="0" marL="0">
              <a:lnSpc>
                <a:spcPts val="20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3</a:t>
            </a:r>
            <a:endParaRPr lang="en-US" sz="2050" dirty="0"/>
          </a:p>
        </p:txBody>
      </p:sp>
      <p:sp>
        <p:nvSpPr>
          <p:cNvPr id="18" name="Text 15"/>
          <p:cNvSpPr/>
          <p:nvPr/>
        </p:nvSpPr>
        <p:spPr>
          <a:xfrm>
            <a:off x="7184827" y="4237196"/>
            <a:ext cx="4446508" cy="275749"/>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Phase 3: Advanced Features &amp; Admin Tools</a:t>
            </a:r>
            <a:endParaRPr lang="en-US" sz="1700" dirty="0"/>
          </a:p>
        </p:txBody>
      </p:sp>
      <p:sp>
        <p:nvSpPr>
          <p:cNvPr id="19" name="Text 16"/>
          <p:cNvSpPr/>
          <p:nvPr/>
        </p:nvSpPr>
        <p:spPr>
          <a:xfrm>
            <a:off x="7184827" y="4618792"/>
            <a:ext cx="6827996" cy="56459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Integration of order management, search capabilities, and admin dashboard. Enhancements to user profiles.</a:t>
            </a:r>
            <a:endParaRPr lang="en-US" sz="1350" dirty="0"/>
          </a:p>
        </p:txBody>
      </p:sp>
      <p:sp>
        <p:nvSpPr>
          <p:cNvPr id="20" name="Shape 17"/>
          <p:cNvSpPr/>
          <p:nvPr/>
        </p:nvSpPr>
        <p:spPr>
          <a:xfrm>
            <a:off x="6478131" y="5723334"/>
            <a:ext cx="529352" cy="22860"/>
          </a:xfrm>
          <a:prstGeom prst="roundRect">
            <a:avLst>
              <a:gd name="adj" fmla="val 324249"/>
            </a:avLst>
          </a:prstGeom>
          <a:solidFill>
            <a:srgbClr val="56565B"/>
          </a:solidFill>
          <a:ln/>
        </p:spPr>
      </p:sp>
      <p:sp>
        <p:nvSpPr>
          <p:cNvPr id="21" name="Shape 18"/>
          <p:cNvSpPr/>
          <p:nvPr/>
        </p:nvSpPr>
        <p:spPr>
          <a:xfrm>
            <a:off x="6103918" y="5536287"/>
            <a:ext cx="397073" cy="397073"/>
          </a:xfrm>
          <a:prstGeom prst="roundRect">
            <a:avLst>
              <a:gd name="adj" fmla="val 18667"/>
            </a:avLst>
          </a:prstGeom>
          <a:solidFill>
            <a:srgbClr val="3D3D42"/>
          </a:solidFill>
          <a:ln w="7620">
            <a:solidFill>
              <a:srgbClr val="56565B"/>
            </a:solidFill>
            <a:prstDash val="solid"/>
          </a:ln>
        </p:spPr>
      </p:sp>
      <p:sp>
        <p:nvSpPr>
          <p:cNvPr id="22" name="Text 19"/>
          <p:cNvSpPr/>
          <p:nvPr/>
        </p:nvSpPr>
        <p:spPr>
          <a:xfrm>
            <a:off x="6170057" y="5569327"/>
            <a:ext cx="264676" cy="330875"/>
          </a:xfrm>
          <a:prstGeom prst="rect">
            <a:avLst/>
          </a:prstGeom>
          <a:noFill/>
          <a:ln/>
        </p:spPr>
        <p:txBody>
          <a:bodyPr wrap="none" lIns="0" tIns="0" rIns="0" bIns="0" rtlCol="0" anchor="t"/>
          <a:lstStyle/>
          <a:p>
            <a:pPr algn="ctr" indent="0" marL="0">
              <a:lnSpc>
                <a:spcPts val="20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4</a:t>
            </a:r>
            <a:endParaRPr lang="en-US" sz="2050" dirty="0"/>
          </a:p>
        </p:txBody>
      </p:sp>
      <p:sp>
        <p:nvSpPr>
          <p:cNvPr id="23" name="Text 20"/>
          <p:cNvSpPr/>
          <p:nvPr/>
        </p:nvSpPr>
        <p:spPr>
          <a:xfrm>
            <a:off x="7184827" y="5596890"/>
            <a:ext cx="3230642" cy="275749"/>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Phase 4: Testing &amp; Deployment</a:t>
            </a:r>
            <a:endParaRPr lang="en-US" sz="1700" dirty="0"/>
          </a:p>
        </p:txBody>
      </p:sp>
      <p:sp>
        <p:nvSpPr>
          <p:cNvPr id="24" name="Text 21"/>
          <p:cNvSpPr/>
          <p:nvPr/>
        </p:nvSpPr>
        <p:spPr>
          <a:xfrm>
            <a:off x="7184827" y="5978485"/>
            <a:ext cx="6827996" cy="564594"/>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Comprehensive testing (unit, integration, UAT), bug fixing, and preparation for deployment to production environment.</a:t>
            </a:r>
            <a:endParaRPr lang="en-US" sz="1350" dirty="0"/>
          </a:p>
        </p:txBody>
      </p:sp>
      <p:sp>
        <p:nvSpPr>
          <p:cNvPr id="25" name="Text 22"/>
          <p:cNvSpPr/>
          <p:nvPr/>
        </p:nvSpPr>
        <p:spPr>
          <a:xfrm>
            <a:off x="6103977" y="6741557"/>
            <a:ext cx="7908846" cy="846892"/>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Our development journey follows a structured approach, ensuring that each phase builds upon the last. This iterative process allows for continuous feedback and refinement, leading to a robust and high-quality final product.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1130" y="704731"/>
            <a:ext cx="7754541" cy="1240631"/>
          </a:xfrm>
          <a:prstGeom prst="rect">
            <a:avLst/>
          </a:prstGeom>
          <a:noFill/>
          <a:ln/>
        </p:spPr>
        <p:txBody>
          <a:bodyPr wrap="squar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Key Takeaways &amp; Future Directions</a:t>
            </a:r>
            <a:endParaRPr lang="en-US" sz="3900" dirty="0"/>
          </a:p>
        </p:txBody>
      </p:sp>
      <p:sp>
        <p:nvSpPr>
          <p:cNvPr id="4" name="Shape 1"/>
          <p:cNvSpPr/>
          <p:nvPr/>
        </p:nvSpPr>
        <p:spPr>
          <a:xfrm>
            <a:off x="6181130" y="2243018"/>
            <a:ext cx="148828" cy="1064300"/>
          </a:xfrm>
          <a:prstGeom prst="roundRect">
            <a:avLst>
              <a:gd name="adj" fmla="val 56016"/>
            </a:avLst>
          </a:prstGeom>
          <a:solidFill>
            <a:srgbClr val="3D3D42"/>
          </a:solidFill>
          <a:ln w="7620">
            <a:solidFill>
              <a:srgbClr val="56565B"/>
            </a:solidFill>
            <a:prstDash val="solid"/>
          </a:ln>
        </p:spPr>
      </p:sp>
      <p:sp>
        <p:nvSpPr>
          <p:cNvPr id="5" name="Text 2"/>
          <p:cNvSpPr/>
          <p:nvPr/>
        </p:nvSpPr>
        <p:spPr>
          <a:xfrm>
            <a:off x="6627614" y="2243018"/>
            <a:ext cx="2481143"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Robust Foundation</a:t>
            </a:r>
            <a:endParaRPr lang="en-US" sz="1950" dirty="0"/>
          </a:p>
        </p:txBody>
      </p:sp>
      <p:sp>
        <p:nvSpPr>
          <p:cNvPr id="6" name="Text 3"/>
          <p:cNvSpPr/>
          <p:nvPr/>
        </p:nvSpPr>
        <p:spPr>
          <a:xfrm>
            <a:off x="6627614" y="2672239"/>
            <a:ext cx="7308056"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Burikantu Shop App is built on a solid foundation of Asp.NET Core and SQL Server, ensuring scalability, performance, and security for future growth.</a:t>
            </a:r>
            <a:endParaRPr lang="en-US" sz="1550" dirty="0"/>
          </a:p>
        </p:txBody>
      </p:sp>
      <p:sp>
        <p:nvSpPr>
          <p:cNvPr id="7" name="Shape 4"/>
          <p:cNvSpPr/>
          <p:nvPr/>
        </p:nvSpPr>
        <p:spPr>
          <a:xfrm>
            <a:off x="6478786" y="3505795"/>
            <a:ext cx="148828" cy="1064300"/>
          </a:xfrm>
          <a:prstGeom prst="roundRect">
            <a:avLst>
              <a:gd name="adj" fmla="val 56016"/>
            </a:avLst>
          </a:prstGeom>
          <a:solidFill>
            <a:srgbClr val="3D3D42"/>
          </a:solidFill>
          <a:ln w="7620">
            <a:solidFill>
              <a:srgbClr val="56565B"/>
            </a:solidFill>
            <a:prstDash val="solid"/>
          </a:ln>
        </p:spPr>
      </p:sp>
      <p:sp>
        <p:nvSpPr>
          <p:cNvPr id="8" name="Text 5"/>
          <p:cNvSpPr/>
          <p:nvPr/>
        </p:nvSpPr>
        <p:spPr>
          <a:xfrm>
            <a:off x="6925270" y="3505795"/>
            <a:ext cx="2481143"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User-Centric Design</a:t>
            </a:r>
            <a:endParaRPr lang="en-US" sz="1950" dirty="0"/>
          </a:p>
        </p:txBody>
      </p:sp>
      <p:sp>
        <p:nvSpPr>
          <p:cNvPr id="9" name="Text 6"/>
          <p:cNvSpPr/>
          <p:nvPr/>
        </p:nvSpPr>
        <p:spPr>
          <a:xfrm>
            <a:off x="6925270" y="3935016"/>
            <a:ext cx="7010400"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All features, from authentication to order management, are designed with the user in mind, providing an intuitive and seamless shopping experience.</a:t>
            </a:r>
            <a:endParaRPr lang="en-US" sz="1550" dirty="0"/>
          </a:p>
        </p:txBody>
      </p:sp>
      <p:sp>
        <p:nvSpPr>
          <p:cNvPr id="10" name="Shape 7"/>
          <p:cNvSpPr/>
          <p:nvPr/>
        </p:nvSpPr>
        <p:spPr>
          <a:xfrm>
            <a:off x="6776561" y="4768572"/>
            <a:ext cx="148828" cy="1381839"/>
          </a:xfrm>
          <a:prstGeom prst="roundRect">
            <a:avLst>
              <a:gd name="adj" fmla="val 56016"/>
            </a:avLst>
          </a:prstGeom>
          <a:solidFill>
            <a:srgbClr val="3D3D42"/>
          </a:solidFill>
          <a:ln w="7620">
            <a:solidFill>
              <a:srgbClr val="56565B"/>
            </a:solidFill>
            <a:prstDash val="solid"/>
          </a:ln>
        </p:spPr>
      </p:sp>
      <p:sp>
        <p:nvSpPr>
          <p:cNvPr id="11" name="Text 8"/>
          <p:cNvSpPr/>
          <p:nvPr/>
        </p:nvSpPr>
        <p:spPr>
          <a:xfrm>
            <a:off x="7223046" y="4768572"/>
            <a:ext cx="2993231"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Continuous Improvement</a:t>
            </a:r>
            <a:endParaRPr lang="en-US" sz="1950" dirty="0"/>
          </a:p>
        </p:txBody>
      </p:sp>
      <p:sp>
        <p:nvSpPr>
          <p:cNvPr id="12" name="Text 9"/>
          <p:cNvSpPr/>
          <p:nvPr/>
        </p:nvSpPr>
        <p:spPr>
          <a:xfrm>
            <a:off x="7223046" y="5197793"/>
            <a:ext cx="6712625"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Future enhancements will include advanced search filters, personalized recommendations, and integration with third-party payment gateways to enrich the platform.</a:t>
            </a:r>
            <a:endParaRPr lang="en-US" sz="1550" dirty="0"/>
          </a:p>
        </p:txBody>
      </p:sp>
      <p:sp>
        <p:nvSpPr>
          <p:cNvPr id="13" name="Text 10"/>
          <p:cNvSpPr/>
          <p:nvPr/>
        </p:nvSpPr>
        <p:spPr>
          <a:xfrm>
            <a:off x="6181130" y="6572131"/>
            <a:ext cx="7754541"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Burikantu Shopping Web Application stands as a testament to thoughtful design and robust development. We are committed to its continuous evolution, ensuring it remains at the forefront of e-commerce innovation and user satisfaction.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2025-05-26T12:22:01Z</dcterms:created>
  <dcterms:modified xsi:type="dcterms:W3CDTF">2025-05-26T12:22:01Z</dcterms:modified>
</cp:coreProperties>
</file>